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5143500" cx="9144000"/>
  <p:notesSz cx="6858000" cy="9144000"/>
  <p:embeddedFontLst>
    <p:embeddedFont>
      <p:font typeface="Merriweather Sans"/>
      <p:regular r:id="rId51"/>
      <p:bold r:id="rId52"/>
      <p:italic r:id="rId53"/>
      <p:boldItalic r:id="rId54"/>
    </p:embeddedFont>
    <p:embeddedFont>
      <p:font typeface="Lato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erriweatherSans-regular.fntdata"/><Relationship Id="rId50" Type="http://schemas.openxmlformats.org/officeDocument/2006/relationships/slide" Target="slides/slide45.xml"/><Relationship Id="rId53" Type="http://schemas.openxmlformats.org/officeDocument/2006/relationships/font" Target="fonts/MerriweatherSans-italic.fntdata"/><Relationship Id="rId52" Type="http://schemas.openxmlformats.org/officeDocument/2006/relationships/font" Target="fonts/MerriweatherSans-bold.fntdata"/><Relationship Id="rId11" Type="http://schemas.openxmlformats.org/officeDocument/2006/relationships/slide" Target="slides/slide6.xml"/><Relationship Id="rId55" Type="http://schemas.openxmlformats.org/officeDocument/2006/relationships/font" Target="fonts/Lato-regular.fntdata"/><Relationship Id="rId10" Type="http://schemas.openxmlformats.org/officeDocument/2006/relationships/slide" Target="slides/slide5.xml"/><Relationship Id="rId54" Type="http://schemas.openxmlformats.org/officeDocument/2006/relationships/font" Target="fonts/MerriweatherSans-boldItalic.fntdata"/><Relationship Id="rId13" Type="http://schemas.openxmlformats.org/officeDocument/2006/relationships/slide" Target="slides/slide8.xml"/><Relationship Id="rId57" Type="http://schemas.openxmlformats.org/officeDocument/2006/relationships/font" Target="fonts/Lato-italic.fntdata"/><Relationship Id="rId12" Type="http://schemas.openxmlformats.org/officeDocument/2006/relationships/slide" Target="slides/slide7.xml"/><Relationship Id="rId56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ac72a72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ac72a72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b395fbcf2_9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b395fbcf2_9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27b395fbcf2_9_4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395fbcf2_9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7b395fbcf2_9_5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4992855bd5c50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5" name="Google Shape;245;g2c4992855bd5c50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c72a727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ac72a727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c72a7272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7ac72a7272_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b395fbcf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b395fbcf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b395fbcf2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b395fbcf2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b395fbcf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b395fbcf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b395fbcf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b395fbcf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395fbcf2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27b395fbcf2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b395fbcf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b395fbcf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b395fbcf2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7b395fbcf2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b395fbcf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b395fbcf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b395fbcf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b395fbcf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b395fbcf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b395fbcf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7b395fbcf2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7b395fbcf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b395fbcf2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b395fbcf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b395fbcf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b395fbcf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395fbcf2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b395fbcf2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b395fbcf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b395fbcf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c72a7272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c72a7272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b395fbcf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b395fbcf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b395fbcf2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7b395fbcf2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b395fbcf2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b395fbcf2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11e8269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11e8269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11e82693_3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11e82693_3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11e82693_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11e82693_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11e82693_3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b11e82693_3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11e82693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11e82693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b11e82693_3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b11e82693_3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395fbcf2_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395fbcf2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ac72a72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ac72a72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416a2128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b416a212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27b395fbcf2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27b395fbcf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7b395fbcf2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7b395fbcf2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b395fbcf2_6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b395fbcf2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b395fbcf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b395fbcf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b395fbcf2_6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b395fbcf2_6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b395fbcf2_9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g27b395fbcf2_9_8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b395fbcf2_9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27b395fbcf2_9_1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395fbcf2_9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395fbcf2_9_3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ac72a7272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ac72a7272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ac72a727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ac72a727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arxiv.org/search/cs?searchtype=author&amp;query=Liang%2C+W" TargetMode="External"/><Relationship Id="rId4" Type="http://schemas.openxmlformats.org/officeDocument/2006/relationships/hyperlink" Target="https://arxiv.org/search/cs?searchtype=author&amp;query=Zou%2C+J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Relationship Id="rId4" Type="http://schemas.openxmlformats.org/officeDocument/2006/relationships/image" Target="../media/image19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7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/>
              <a:t>Objective 1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•Start with a  story from the problem of finding abnormal behavior in a CCTV (Firearm)..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•CNNs as a potential solution for image classification</a:t>
            </a:r>
            <a:endParaRPr sz="2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•At this point, talk about CNN in abstract level  - just as a black box machine that knows to classify images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•Describe the problem of the inference time of CNNs and the challenge to apply those to CCTV 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Three Possible Solutions</a:t>
            </a:r>
            <a:endParaRPr/>
          </a:p>
        </p:txBody>
      </p:sp>
      <p:sp>
        <p:nvSpPr>
          <p:cNvPr id="197" name="Google Shape;197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Choose a subset of the frames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Reduce inference time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Optimize the structure of the CNN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Group Testing (We will mainly focus on this)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/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</a:t>
            </a:r>
            <a:endParaRPr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1732454" y="1166343"/>
            <a:ext cx="5607422" cy="1208867"/>
            <a:chOff x="689146" y="1744640"/>
            <a:chExt cx="10628170" cy="2053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252001" y="2771486"/>
              <a:ext cx="10083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9385916" y="2601123"/>
              <a:ext cx="19314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873482" y="1744640"/>
              <a:ext cx="4122000" cy="20538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2F491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7" name="Google Shape;207;p24"/>
            <p:cNvCxnSpPr/>
            <p:nvPr/>
          </p:nvCxnSpPr>
          <p:spPr>
            <a:xfrm>
              <a:off x="2828743" y="2614547"/>
              <a:ext cx="10083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08" name="Google Shape;208;p24"/>
            <p:cNvSpPr/>
            <p:nvPr/>
          </p:nvSpPr>
          <p:spPr>
            <a:xfrm>
              <a:off x="689146" y="1914499"/>
              <a:ext cx="2041500" cy="12381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4"/>
          <p:cNvCxnSpPr/>
          <p:nvPr/>
        </p:nvCxnSpPr>
        <p:spPr>
          <a:xfrm>
            <a:off x="5758258" y="4096323"/>
            <a:ext cx="5319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3491935"/>
            <a:ext cx="2174700" cy="1208700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2F49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4120922"/>
            <a:ext cx="5319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3491935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3657304"/>
            <a:ext cx="2518500" cy="8103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cap="flat" cmpd="sng" w="9525">
            <a:solidFill>
              <a:schemeClr val="accent4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2488069"/>
            <a:ext cx="9144000" cy="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21" name="Google Shape;221;p24"/>
          <p:cNvSpPr/>
          <p:nvPr/>
        </p:nvSpPr>
        <p:spPr>
          <a:xfrm>
            <a:off x="170690" y="2771774"/>
            <a:ext cx="2744400" cy="5100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can enhance the CNN such that: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727494" y="2619128"/>
            <a:ext cx="2611500" cy="569400"/>
          </a:xfrm>
          <a:prstGeom prst="wedgeRoundRectCallout">
            <a:avLst>
              <a:gd fmla="val -133571" name="adj1"/>
              <a:gd fmla="val 30684" name="adj2"/>
              <a:gd fmla="val 16667" name="adj3"/>
            </a:avLst>
          </a:prstGeom>
          <a:solidFill>
            <a:schemeClr val="accent5"/>
          </a:solidFill>
          <a:ln cap="flat" cmpd="sng" w="190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work of: 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zh-CN" sz="140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Weixin Liang</a:t>
            </a:r>
            <a:r>
              <a:rPr b="0" i="0" lang="zh-CN" sz="140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 </a:t>
            </a:r>
            <a:r>
              <a:rPr b="0" i="0" lang="zh-CN" sz="140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James Zou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 (cont.)</a:t>
            </a:r>
            <a:endParaRPr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056590" y="1413507"/>
            <a:ext cx="6326368" cy="1045941"/>
            <a:chOff x="1034386" y="4655913"/>
            <a:chExt cx="9694098" cy="17337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677677" y="5461764"/>
              <a:ext cx="7092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230" name="Google Shape;230;p25"/>
            <p:cNvSpPr/>
            <p:nvPr/>
          </p:nvSpPr>
          <p:spPr>
            <a:xfrm>
              <a:off x="4597974" y="4655913"/>
              <a:ext cx="2899500" cy="16116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2F491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25"/>
            <p:cNvCxnSpPr/>
            <p:nvPr/>
          </p:nvCxnSpPr>
          <p:spPr>
            <a:xfrm>
              <a:off x="3583361" y="5494562"/>
              <a:ext cx="7092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232" name="Google Shape;232;p25"/>
            <p:cNvGrpSpPr/>
            <p:nvPr/>
          </p:nvGrpSpPr>
          <p:grpSpPr>
            <a:xfrm>
              <a:off x="1034386" y="4655913"/>
              <a:ext cx="2197800" cy="1733700"/>
              <a:chOff x="1034386" y="4655913"/>
              <a:chExt cx="2197800" cy="1733700"/>
            </a:xfrm>
          </p:grpSpPr>
          <p:sp>
            <p:nvSpPr>
              <p:cNvPr id="233" name="Google Shape;233;p25"/>
              <p:cNvSpPr/>
              <p:nvPr/>
            </p:nvSpPr>
            <p:spPr>
              <a:xfrm>
                <a:off x="1034386" y="4655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1186786" y="48083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339186" y="49607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1491586" y="51131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643986" y="52655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796386" y="5417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5"/>
            <p:cNvSpPr/>
            <p:nvPr/>
          </p:nvSpPr>
          <p:spPr>
            <a:xfrm>
              <a:off x="8426884" y="4876404"/>
              <a:ext cx="2301600" cy="1513200"/>
            </a:xfrm>
            <a:prstGeom prst="roundRect">
              <a:avLst>
                <a:gd fmla="val 16667" name="adj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cap="flat" cmpd="sng" w="9525">
              <a:solidFill>
                <a:schemeClr val="accent4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 firearm frame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 clean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/>
          <p:nvPr/>
        </p:nvSpPr>
        <p:spPr>
          <a:xfrm>
            <a:off x="987218" y="2817669"/>
            <a:ext cx="3309000" cy="80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choose the frames in each group, so we can actually determine the desired ones ????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5116455" y="2805941"/>
            <a:ext cx="2611500" cy="569400"/>
          </a:xfrm>
          <a:prstGeom prst="wedgeRoundRectCallout">
            <a:avLst>
              <a:gd fmla="val -91242" name="adj1"/>
              <a:gd fmla="val 57655" name="adj2"/>
              <a:gd fmla="val 16667" name="adj3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cap="flat" cmpd="sng" w="9525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work of: Bshouty &amp; Haddad-Zaknoon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987218" y="3935266"/>
            <a:ext cx="3309000" cy="808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really need to identify ALL the frames with firearm image?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/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zh-CN"/>
              <a:t>What is Group Testing?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4919512" y="2975465"/>
            <a:ext cx="3282900" cy="9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b="1" i="0" lang="zh-C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group test</a:t>
            </a:r>
            <a:r>
              <a:rPr b="1" i="0" lang="zh-C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zh-CN" sz="15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r>
              <a:rPr b="1" i="0" lang="zh-C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zh-C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b="1" i="0" lang="zh-C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1" lang="zh-CN" sz="15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positive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b="1" i="0" lang="zh-C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at least one “red” (defective)</a:t>
            </a:r>
            <a:r>
              <a:rPr b="1" i="0" lang="zh-C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zh-C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in this subset and </a:t>
            </a:r>
            <a:r>
              <a:rPr b="1" i="1" lang="zh-CN" sz="15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b="1" i="0" lang="zh-CN" sz="15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zh-C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26"/>
          <p:cNvGrpSpPr/>
          <p:nvPr/>
        </p:nvGrpSpPr>
        <p:grpSpPr>
          <a:xfrm>
            <a:off x="1079102" y="1473809"/>
            <a:ext cx="2033325" cy="1469288"/>
            <a:chOff x="1236960" y="2343241"/>
            <a:chExt cx="2711100" cy="1959050"/>
          </a:xfrm>
        </p:grpSpPr>
        <p:sp>
          <p:nvSpPr>
            <p:cNvPr id="250" name="Google Shape;250;p26"/>
            <p:cNvSpPr/>
            <p:nvPr/>
          </p:nvSpPr>
          <p:spPr>
            <a:xfrm>
              <a:off x="2642637" y="3102533"/>
              <a:ext cx="136500" cy="108300"/>
            </a:xfrm>
            <a:prstGeom prst="ellipse">
              <a:avLst/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137311" y="2565832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506279" y="3273817"/>
              <a:ext cx="136500" cy="108300"/>
            </a:xfrm>
            <a:prstGeom prst="ellipse">
              <a:avLst/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240206" y="2697053"/>
              <a:ext cx="136500" cy="108300"/>
            </a:xfrm>
            <a:prstGeom prst="ellipse">
              <a:avLst/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611932" y="2908817"/>
              <a:ext cx="136500" cy="108300"/>
            </a:xfrm>
            <a:prstGeom prst="ellipse">
              <a:avLst/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978895" y="2816490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574459" y="2682931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728237" y="3182828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179421" y="3273817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847174" y="3417779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224163" y="3534501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376564" y="2984812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573079" y="3115359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107858" y="3038954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726859" y="2835331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263643" y="2955732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498258" y="3583799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880637" y="3335228"/>
              <a:ext cx="136500" cy="108300"/>
            </a:xfrm>
            <a:prstGeom prst="ellipse">
              <a:avLst/>
            </a:prstGeom>
            <a:solidFill>
              <a:srgbClr val="FFD966"/>
            </a:solidFill>
            <a:ln cap="flat" cmpd="sng" w="12700">
              <a:solidFill>
                <a:srgbClr val="548135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778995" y="3692083"/>
              <a:ext cx="136500" cy="108300"/>
            </a:xfrm>
            <a:prstGeom prst="ellipse">
              <a:avLst/>
            </a:prstGeom>
            <a:solidFill>
              <a:srgbClr val="C00000"/>
            </a:solidFill>
            <a:ln cap="flat" cmpd="sng" w="12700">
              <a:solidFill>
                <a:srgbClr val="C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 txBox="1"/>
            <p:nvPr/>
          </p:nvSpPr>
          <p:spPr>
            <a:xfrm>
              <a:off x="2205490" y="3932991"/>
              <a:ext cx="891600" cy="369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b="-26649" l="0" r="-4219" t="-6669"/>
              </a:stretch>
            </a:blipFill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zh-CN" sz="14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236960" y="2343241"/>
              <a:ext cx="2711100" cy="1556100"/>
            </a:xfrm>
            <a:prstGeom prst="ellipse">
              <a:avLst/>
            </a:prstGeom>
            <a:noFill/>
            <a:ln cap="flat" cmpd="sng" w="38100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6"/>
          <p:cNvSpPr/>
          <p:nvPr/>
        </p:nvSpPr>
        <p:spPr>
          <a:xfrm flipH="1" rot="-2619991">
            <a:off x="2456365" y="1563387"/>
            <a:ext cx="446659" cy="805045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26"/>
          <p:cNvGrpSpPr/>
          <p:nvPr/>
        </p:nvGrpSpPr>
        <p:grpSpPr>
          <a:xfrm>
            <a:off x="4888155" y="1674501"/>
            <a:ext cx="1168348" cy="1331126"/>
            <a:chOff x="6184692" y="2510400"/>
            <a:chExt cx="1557797" cy="1774835"/>
          </a:xfrm>
        </p:grpSpPr>
        <p:sp>
          <p:nvSpPr>
            <p:cNvPr id="273" name="Google Shape;273;p26"/>
            <p:cNvSpPr txBox="1"/>
            <p:nvPr/>
          </p:nvSpPr>
          <p:spPr>
            <a:xfrm>
              <a:off x="6268589" y="3618335"/>
              <a:ext cx="14739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 (positive)</a:t>
              </a:r>
              <a:endPara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" name="Google Shape;274;p26"/>
            <p:cNvGrpSpPr/>
            <p:nvPr/>
          </p:nvGrpSpPr>
          <p:grpSpPr>
            <a:xfrm>
              <a:off x="6184692" y="2510400"/>
              <a:ext cx="1171800" cy="1187400"/>
              <a:chOff x="7916610" y="3161839"/>
              <a:chExt cx="1171800" cy="1187400"/>
            </a:xfrm>
          </p:grpSpPr>
          <p:grpSp>
            <p:nvGrpSpPr>
              <p:cNvPr id="275" name="Google Shape;275;p26"/>
              <p:cNvGrpSpPr/>
              <p:nvPr/>
            </p:nvGrpSpPr>
            <p:grpSpPr>
              <a:xfrm>
                <a:off x="8265696" y="3447631"/>
                <a:ext cx="601721" cy="526606"/>
                <a:chOff x="5117425" y="3976106"/>
                <a:chExt cx="601721" cy="526606"/>
              </a:xfrm>
            </p:grpSpPr>
            <p:sp>
              <p:nvSpPr>
                <p:cNvPr id="276" name="Google Shape;276;p26"/>
                <p:cNvSpPr/>
                <p:nvPr/>
              </p:nvSpPr>
              <p:spPr>
                <a:xfrm>
                  <a:off x="5249773" y="3976106"/>
                  <a:ext cx="136500" cy="108300"/>
                </a:xfrm>
                <a:prstGeom prst="ellipse">
                  <a:avLst/>
                </a:prstGeom>
                <a:solidFill>
                  <a:srgbClr val="C00000"/>
                </a:solidFill>
                <a:ln cap="flat" cmpd="sng" w="12700">
                  <a:solidFill>
                    <a:srgbClr val="C00000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26"/>
                <p:cNvSpPr/>
                <p:nvPr/>
              </p:nvSpPr>
              <p:spPr>
                <a:xfrm>
                  <a:off x="5386131" y="4263865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cap="flat" cmpd="sng" w="12700">
                  <a:solidFill>
                    <a:srgbClr val="54813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26"/>
                <p:cNvSpPr/>
                <p:nvPr/>
              </p:nvSpPr>
              <p:spPr>
                <a:xfrm>
                  <a:off x="5582646" y="4394412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cap="flat" cmpd="sng" w="12700">
                  <a:solidFill>
                    <a:srgbClr val="54813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26"/>
                <p:cNvSpPr/>
                <p:nvPr/>
              </p:nvSpPr>
              <p:spPr>
                <a:xfrm>
                  <a:off x="5117425" y="4318007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cap="flat" cmpd="sng" w="12700">
                  <a:solidFill>
                    <a:srgbClr val="548135"/>
                  </a:solidFill>
                  <a:prstDash val="solid"/>
                  <a:miter lim="800000"/>
                  <a:headEnd len="sm" w="sm" type="none"/>
                  <a:tailEnd len="sm" w="sm" type="none"/>
                </a:ln>
              </p:spPr>
              <p:txBody>
                <a:bodyPr anchorCtr="0" anchor="ctr" bIns="34275" lIns="68575" spcFirstLastPara="1" rIns="68575" wrap="square" tIns="34275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0" name="Google Shape;280;p26"/>
              <p:cNvSpPr/>
              <p:nvPr/>
            </p:nvSpPr>
            <p:spPr>
              <a:xfrm flipH="1" rot="-2619156">
                <a:off x="8204807" y="3218912"/>
                <a:ext cx="595407" cy="1073256"/>
              </a:xfrm>
              <a:prstGeom prst="ellipse">
                <a:avLst/>
              </a:prstGeom>
              <a:noFill/>
              <a:ln cap="flat" cmpd="sng" w="12700">
                <a:solidFill>
                  <a:srgbClr val="FF0000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" name="Google Shape;281;p26"/>
          <p:cNvGrpSpPr/>
          <p:nvPr/>
        </p:nvGrpSpPr>
        <p:grpSpPr>
          <a:xfrm>
            <a:off x="6693932" y="1831936"/>
            <a:ext cx="1127700" cy="1166665"/>
            <a:chOff x="8996973" y="2955457"/>
            <a:chExt cx="1503600" cy="1555553"/>
          </a:xfrm>
        </p:grpSpPr>
        <p:sp>
          <p:nvSpPr>
            <p:cNvPr id="282" name="Google Shape;282;p26"/>
            <p:cNvSpPr txBox="1"/>
            <p:nvPr/>
          </p:nvSpPr>
          <p:spPr>
            <a:xfrm>
              <a:off x="8996973" y="3844110"/>
              <a:ext cx="1503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b="1" i="0" lang="zh-CN" sz="1400" u="none" cap="none" strike="noStrik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NO (negative)</a:t>
              </a:r>
              <a:endParaRPr b="0" i="0" sz="1100" u="none" cap="none" strike="noStrik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26"/>
            <p:cNvGrpSpPr/>
            <p:nvPr/>
          </p:nvGrpSpPr>
          <p:grpSpPr>
            <a:xfrm>
              <a:off x="9425720" y="2955457"/>
              <a:ext cx="449529" cy="676326"/>
              <a:chOff x="8656477" y="4376278"/>
              <a:chExt cx="449529" cy="676326"/>
            </a:xfrm>
          </p:grpSpPr>
          <p:sp>
            <p:nvSpPr>
              <p:cNvPr id="284" name="Google Shape;284;p26"/>
              <p:cNvSpPr/>
              <p:nvPr/>
            </p:nvSpPr>
            <p:spPr>
              <a:xfrm>
                <a:off x="8656477" y="4623676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cap="flat" cmpd="sng" w="12700">
                <a:solidFill>
                  <a:srgbClr val="54813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8753008" y="4376278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cap="flat" cmpd="sng" w="12700">
                <a:solidFill>
                  <a:srgbClr val="54813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8969506" y="4712143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cap="flat" cmpd="sng" w="12700">
                <a:solidFill>
                  <a:srgbClr val="54813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8968771" y="4944304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cap="flat" cmpd="sng" w="12700">
                <a:solidFill>
                  <a:srgbClr val="548135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26"/>
          <p:cNvSpPr txBox="1"/>
          <p:nvPr/>
        </p:nvSpPr>
        <p:spPr>
          <a:xfrm>
            <a:off x="688790" y="3001152"/>
            <a:ext cx="242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b="1" i="0" lang="zh-C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b="1" i="1" lang="zh-CN" sz="15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group test</a:t>
            </a:r>
            <a:r>
              <a:rPr b="1" i="0" lang="zh-CN" sz="15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zh-C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</a:t>
            </a:r>
            <a:r>
              <a:rPr b="1" i="1" lang="zh-CN" sz="1500" u="none" cap="none" strike="noStrik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subset of elements</a:t>
            </a:r>
            <a:r>
              <a:rPr b="1" i="0" lang="zh-CN" sz="1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zh-CN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the pile.</a:t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272107" y="4177065"/>
            <a:ext cx="5985600" cy="5310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 cap="flat" cmpd="sng" w="12700">
            <a:solidFill>
              <a:srgbClr val="45454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b="0" i="0" lang="zh-CN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Target: identify the set of defective items using minimum number of group tests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/>
          <p:nvPr/>
        </p:nvSpPr>
        <p:spPr>
          <a:xfrm flipH="1" rot="-5400000">
            <a:off x="1595466" y="954121"/>
            <a:ext cx="1191300" cy="219780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 flipH="1" rot="-2619991">
            <a:off x="6976250" y="1647093"/>
            <a:ext cx="446659" cy="866162"/>
          </a:xfrm>
          <a:prstGeom prst="ellipse">
            <a:avLst/>
          </a:prstGeom>
          <a:noFill/>
          <a:ln cap="flat" cmpd="sng" w="12700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Group Testing works well for a small number of defective items; usually, the abnormal frames only account for a small portion of the whole frames.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Abnormal frames are consecutive, so it is enough to find a single frame that captured the event.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/>
          <p:nvPr>
            <p:ph type="title"/>
          </p:nvPr>
        </p:nvSpPr>
        <p:spPr>
          <a:xfrm>
            <a:off x="231169" y="1340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Let’s take a deeper look… 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77637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92659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3258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228280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568390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883413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204012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519034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889809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204832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525431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840453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180563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4495586" y="3723650"/>
            <a:ext cx="200700" cy="2121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823973" y="3723650"/>
            <a:ext cx="200700" cy="2121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29497" y="3723650"/>
            <a:ext cx="200700" cy="2121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44519" y="3723650"/>
            <a:ext cx="200700" cy="2121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6065118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6380141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750916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065938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7386537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701560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041670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8356692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8677291" y="3723650"/>
            <a:ext cx="200700" cy="21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>
            <a:off x="234461" y="4062047"/>
            <a:ext cx="86985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329" name="Google Shape;329;p28"/>
          <p:cNvSpPr txBox="1"/>
          <p:nvPr/>
        </p:nvSpPr>
        <p:spPr>
          <a:xfrm>
            <a:off x="153657" y="4004144"/>
            <a:ext cx="448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3:00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8557415" y="4084740"/>
            <a:ext cx="448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4:00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5136783" y="3723650"/>
            <a:ext cx="200700" cy="212100"/>
          </a:xfrm>
          <a:prstGeom prst="rect">
            <a:avLst/>
          </a:prstGeom>
          <a:solidFill>
            <a:schemeClr val="accent5"/>
          </a:solidFill>
          <a:ln cap="flat" cmpd="sng" w="12700">
            <a:solidFill>
              <a:srgbClr val="42719B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15110" y="3715285"/>
            <a:ext cx="200700" cy="212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 rot="5400000">
            <a:off x="5144392" y="2818985"/>
            <a:ext cx="156300" cy="1445400"/>
          </a:xfrm>
          <a:prstGeom prst="leftBrace">
            <a:avLst>
              <a:gd fmla="val 60803" name="adj1"/>
              <a:gd fmla="val 50000" name="adj2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292969" y="2842852"/>
            <a:ext cx="2408700" cy="438000"/>
          </a:xfrm>
          <a:prstGeom prst="wedgeRoundRectCallout">
            <a:avLst>
              <a:gd fmla="val -51841" name="adj1"/>
              <a:gd fmla="val 77453" name="adj2"/>
              <a:gd fmla="val 16667" name="adj3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to determine this time frame within the video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5580040" y="4097507"/>
            <a:ext cx="2537700" cy="618900"/>
          </a:xfrm>
          <a:prstGeom prst="wedgeRoundRectCallout">
            <a:avLst>
              <a:gd fmla="val -75976" name="adj1"/>
              <a:gd fmla="val -68807" name="adj2"/>
              <a:gd fmla="val 16667" name="adj3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enough to find a single frame that captured the event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300224" y="1056142"/>
            <a:ext cx="4318200" cy="1558200"/>
          </a:xfrm>
          <a:prstGeom prst="roundRect">
            <a:avLst>
              <a:gd fmla="val 16667" name="adj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 we have reduced the number frames.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choosing frames uniformly at random or ..</a:t>
            </a:r>
            <a:endParaRPr sz="1100"/>
          </a:p>
          <a:p>
            <a:pPr indent="-215900" lvl="0" marL="215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some kind of average on images (for example pixel based average)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order the chosen frames according to their original timeline.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792483" y="1084583"/>
            <a:ext cx="4140600" cy="1487400"/>
          </a:xfrm>
          <a:prstGeom prst="roundRect">
            <a:avLst>
              <a:gd fmla="val 16667" name="adj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frames are ones that capture the abnormal event.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consecutive, because we ordered the chosen frame according to their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559"/>
              <a:t>What is Group Testing Problem?</a:t>
            </a:r>
            <a:endParaRPr sz="2120"/>
          </a:p>
        </p:txBody>
      </p:sp>
      <p:sp>
        <p:nvSpPr>
          <p:cNvPr id="343" name="Google Shape;343;p2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925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•Def: Given a set S of n items, among which d are defective, the objective is to identify the defective items by performing the minimum number of tests.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•Using GT(like designing some adaptive or non-adaptive algorithms) to solving such problems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Adaptive algorithm</a:t>
            </a:r>
            <a:endParaRPr sz="1900"/>
          </a:p>
        </p:txBody>
      </p:sp>
      <p:sp>
        <p:nvSpPr>
          <p:cNvPr id="349" name="Google Shape;349;p3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test is chosen according to the results of previous tests.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algorithm proceeds according a “binary tree like” shape. Where each node signifies a test and the leaves signify the possible outputs.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Non-Adaptive Algorithms</a:t>
            </a:r>
            <a:endParaRPr sz="2000"/>
          </a:p>
        </p:txBody>
      </p:sp>
      <p:sp>
        <p:nvSpPr>
          <p:cNvPr id="355" name="Google Shape;355;p3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are chosen in advance and performed in ONE single parallel step.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 vector, the algorithm decodes the outcome and decides on its output. The decoding process requires NO further testing.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Example problem: The poisoned bottle.</a:t>
            </a:r>
            <a:endParaRPr sz="3160"/>
          </a:p>
        </p:txBody>
      </p:sp>
      <p:sp>
        <p:nvSpPr>
          <p:cNvPr id="361" name="Google Shape;361;p3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70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and the wine riddle: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of a small country invites </a:t>
            </a:r>
            <a:r>
              <a:rPr lang="zh-CN" sz="2750">
                <a:solidFill>
                  <a:srgbClr val="0433FF"/>
                </a:solidFill>
              </a:rPr>
              <a:t>1000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senators to his annual party.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senator brings the King a bottle of wine.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queen discovers that one of the senators is trying to assassinate the King by giving him a bottle of poisoned wine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Unfortunately, they do not know which bottle of wine is poisoned, and the poison is completely indiscernible.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has </a:t>
            </a:r>
            <a:r>
              <a:rPr lang="zh-CN" sz="2750">
                <a:solidFill>
                  <a:srgbClr val="0433FF"/>
                </a:solidFill>
              </a:rPr>
              <a:t>10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prisoners he plans to execute. He decides to use them as taste testers to determine which bottle of wine contains the poison.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uman brain digital x-ray 3D rendering"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90061" cy="52049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/>
          <p:nvPr>
            <p:ph type="ctrTitle"/>
          </p:nvPr>
        </p:nvSpPr>
        <p:spPr>
          <a:xfrm>
            <a:off x="223471" y="1216814"/>
            <a:ext cx="4479900" cy="37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b="1" i="0" lang="zh-CN" sz="3000" u="none" strike="noStrike">
                <a:latin typeface="Lato"/>
                <a:ea typeface="Lato"/>
                <a:cs typeface="Lato"/>
                <a:sym typeface="Lato"/>
              </a:rPr>
              <a:t>Accelerating Abnormal-Behavior Detection in Surveillance Video</a:t>
            </a:r>
            <a:r>
              <a:rPr b="1" lang="zh-CN" sz="30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zh-CN" sz="3000" u="none" strike="noStrike">
                <a:latin typeface="Lato"/>
                <a:ea typeface="Lato"/>
                <a:cs typeface="Lato"/>
                <a:sym typeface="Lato"/>
              </a:rPr>
              <a:t>via </a:t>
            </a:r>
            <a:br>
              <a:rPr b="1" i="0" lang="zh-CN" sz="3000" u="none" strike="noStrike">
                <a:latin typeface="Lato"/>
                <a:ea typeface="Lato"/>
                <a:cs typeface="Lato"/>
                <a:sym typeface="Lato"/>
              </a:rPr>
            </a:br>
            <a:r>
              <a:rPr b="1" i="0" lang="zh-CN" sz="3000" u="none" strike="noStrike">
                <a:latin typeface="Lato"/>
                <a:ea typeface="Lato"/>
                <a:cs typeface="Lato"/>
                <a:sym typeface="Lato"/>
              </a:rPr>
              <a:t>Deep Neural Networks &amp;</a:t>
            </a:r>
            <a:br>
              <a:rPr b="1" lang="zh-CN" sz="3000"/>
            </a:br>
            <a:r>
              <a:rPr b="1" i="0" lang="zh-CN" sz="3000" u="none" strike="noStrike">
                <a:latin typeface="Lato"/>
                <a:ea typeface="Lato"/>
                <a:cs typeface="Lato"/>
                <a:sym typeface="Lato"/>
              </a:rPr>
              <a:t>Group Testing Methods</a:t>
            </a:r>
            <a:br>
              <a:rPr b="1" lang="zh-CN"/>
            </a:br>
            <a:endParaRPr b="1" sz="230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Adaptive algorithm for poisoned bottles.</a:t>
            </a:r>
            <a:endParaRPr sz="1920"/>
          </a:p>
        </p:txBody>
      </p:sp>
      <p:sp>
        <p:nvSpPr>
          <p:cNvPr id="367" name="Google Shape;367;p3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single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the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result, decided on your next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97"/>
            <a:ext cx="9144001" cy="512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60"/>
              <a:t>Non-Adaptive algorithm for poisoned bottles.</a:t>
            </a:r>
            <a:endParaRPr sz="1620"/>
          </a:p>
        </p:txBody>
      </p:sp>
      <p:sp>
        <p:nvSpPr>
          <p:cNvPr id="380" name="Google Shape;380;p3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all group tests in advance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all the group tests in parallel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results, decode the result </a:t>
            </a:r>
            <a:r>
              <a:rPr lang="zh-CN" sz="2800">
                <a:solidFill>
                  <a:schemeClr val="dk1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without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 further testing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7" y="0"/>
            <a:ext cx="90861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0"/>
            <a:ext cx="9144000" cy="5118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60"/>
              <a:t>Why GT problem is important via its vast applications</a:t>
            </a:r>
            <a:endParaRPr sz="2560"/>
          </a:p>
        </p:txBody>
      </p:sp>
      <p:sp>
        <p:nvSpPr>
          <p:cNvPr id="400" name="Google Shape;400;p3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Example: The COVID-19 scenario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Suppose we have n=4000 soldiers in a specific unit that we want to text for COVID-19 virus Suppose that only d=1 are infected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target is identify the 1 patient, to give him proper treatment, without taking the risk of the virus spreading among the whole unit.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0"/>
            <a:ext cx="9144000" cy="511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" y="0"/>
            <a:ext cx="91191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960"/>
              <a:t>Group testing 2 – non-adaptive algorithms</a:t>
            </a:r>
            <a:endParaRPr sz="1520"/>
          </a:p>
        </p:txBody>
      </p:sp>
      <p:sp>
        <p:nvSpPr>
          <p:cNvPr id="427" name="Google Shape;427;p4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l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zh-CN" sz="27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trying to optimize the number of tests we do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= Cocktails in the poisoned bottle problem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= running an image via the CNN in the context of image classification.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are interested in randomized non-adaptive algorithms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Non-adaptive: tests take time and it will be better to do them in parallel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12700" rtl="0" algn="l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Randomized: the bounds on the number of tests for deterministic vs. randomized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t/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 sz="6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</a:t>
            </a:r>
            <a:r>
              <a:rPr lang="zh-CN"/>
              <a:t>otivation: The Firearm Detection Problem in CCTV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Challenge: Efficiently detecting abnormal behavior within vast surveillance footage.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Target: Detect and locate this in hours of footage.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" y="2171264"/>
            <a:ext cx="9144003" cy="239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00" y="0"/>
            <a:ext cx="9069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sz="2520">
                <a:latin typeface="Calibri"/>
                <a:ea typeface="Calibri"/>
                <a:cs typeface="Calibri"/>
                <a:sym typeface="Calibri"/>
              </a:rPr>
              <a:t>test matrix (an example for matrix from poisoned bottle problem)</a:t>
            </a:r>
            <a:endParaRPr sz="1920"/>
          </a:p>
        </p:txBody>
      </p:sp>
      <p:sp>
        <p:nvSpPr>
          <p:cNvPr id="440" name="Google Shape;440;p4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6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100"/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25"/>
            <a:ext cx="7886700" cy="36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" y="0"/>
            <a:ext cx="91415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structure of Neural Network</a:t>
            </a:r>
            <a:endParaRPr/>
          </a:p>
        </p:txBody>
      </p:sp>
      <p:sp>
        <p:nvSpPr>
          <p:cNvPr id="454" name="Google Shape;454;p46"/>
          <p:cNvSpPr txBox="1"/>
          <p:nvPr>
            <p:ph idx="1" type="body"/>
          </p:nvPr>
        </p:nvSpPr>
        <p:spPr>
          <a:xfrm>
            <a:off x="628650" y="4036521"/>
            <a:ext cx="7956900" cy="13497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44300"/>
            <a:ext cx="7736624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Convolution:</a:t>
            </a:r>
            <a:endParaRPr/>
          </a:p>
        </p:txBody>
      </p:sp>
      <p:sp>
        <p:nvSpPr>
          <p:cNvPr id="461" name="Google Shape;461;p4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/>
              <a:t>In math, convolution function: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In CNNs:</a:t>
            </a:r>
            <a:endParaRPr/>
          </a:p>
        </p:txBody>
      </p:sp>
      <p:pic>
        <p:nvPicPr>
          <p:cNvPr id="462" name="Google Shape;46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4550" y="1216875"/>
            <a:ext cx="4004375" cy="7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5293" y="1997825"/>
            <a:ext cx="6335135" cy="2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Example:</a:t>
            </a:r>
            <a:endParaRPr/>
          </a:p>
        </p:txBody>
      </p:sp>
      <p:sp>
        <p:nvSpPr>
          <p:cNvPr id="469" name="Google Shape;469;p4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127425"/>
            <a:ext cx="7560248" cy="34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Pooling:</a:t>
            </a:r>
            <a:endParaRPr/>
          </a:p>
        </p:txBody>
      </p:sp>
      <p:sp>
        <p:nvSpPr>
          <p:cNvPr id="476" name="Google Shape;476;p49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369225"/>
            <a:ext cx="7412726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Flatening:</a:t>
            </a:r>
            <a:endParaRPr/>
          </a:p>
        </p:txBody>
      </p:sp>
      <p:sp>
        <p:nvSpPr>
          <p:cNvPr id="483" name="Google Shape;483;p5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25" y="1268050"/>
            <a:ext cx="7051749" cy="38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Fully connected NN:</a:t>
            </a:r>
            <a:endParaRPr/>
          </a:p>
        </p:txBody>
      </p:sp>
      <p:sp>
        <p:nvSpPr>
          <p:cNvPr id="490" name="Google Shape;490;p51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50" y="1138900"/>
            <a:ext cx="6657423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GT and CNN marriage</a:t>
            </a:r>
            <a:endParaRPr/>
          </a:p>
        </p:txBody>
      </p:sp>
      <p:sp>
        <p:nvSpPr>
          <p:cNvPr id="497" name="Google Shape;497;p52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CNN: A High-level Overview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Suppose that we have the following machine (CNN)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Image -&gt; CNN -&gt; Classification Result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452" y="1880250"/>
            <a:ext cx="8037871" cy="29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5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510" name="Google Shape;51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" y="0"/>
            <a:ext cx="91415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Non-adaptive algorithm:RrSD model</a:t>
            </a:r>
            <a:endParaRPr/>
          </a:p>
        </p:txBody>
      </p:sp>
      <p:sp>
        <p:nvSpPr>
          <p:cNvPr id="516" name="Google Shape;516;p5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zh-CN"/>
              <a:t>*the Random R-Size Design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*Create a random binary m×n matrix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*Each row is of weight 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*Each row is chosen uniformly </a:t>
            </a:r>
            <a:r>
              <a:rPr lang="zh-CN"/>
              <a:t>randomly</a:t>
            </a:r>
            <a:r>
              <a:rPr lang="zh-CN"/>
              <a:t> over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CN"/>
              <a:t>  all a∊{0,1}^m of weight s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  </a:t>
            </a:r>
            <a:endParaRPr/>
          </a:p>
        </p:txBody>
      </p:sp>
      <p:pic>
        <p:nvPicPr>
          <p:cNvPr id="517" name="Google Shape;51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8301" y="1298838"/>
            <a:ext cx="3382900" cy="340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Methods</a:t>
            </a:r>
            <a:endParaRPr/>
          </a:p>
        </p:txBody>
      </p:sp>
      <p:sp>
        <p:nvSpPr>
          <p:cNvPr id="523" name="Google Shape;523;p5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100">
                <a:solidFill>
                  <a:schemeClr val="dk1"/>
                </a:solidFill>
              </a:rPr>
              <a:t>Programming language: python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>
                <a:solidFill>
                  <a:schemeClr val="dk1"/>
                </a:solidFill>
              </a:rPr>
              <a:t>Version control system Git and GitHub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>
                <a:solidFill>
                  <a:schemeClr val="dk1"/>
                </a:solidFill>
              </a:rPr>
              <a:t>Training Server: </a:t>
            </a:r>
            <a:endParaRPr sz="2100">
              <a:solidFill>
                <a:schemeClr val="dk1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rgbClr val="262626"/>
                </a:solidFill>
              </a:rPr>
              <a:t>96 Intel(R) Xeon(R) Gold 6336Y CPU @ 2.40GHz</a:t>
            </a:r>
            <a:br>
              <a:rPr lang="zh-CN" sz="1800">
                <a:solidFill>
                  <a:srgbClr val="262626"/>
                </a:solidFill>
              </a:rPr>
            </a:br>
            <a:r>
              <a:rPr lang="zh-CN" sz="1800">
                <a:solidFill>
                  <a:srgbClr val="262626"/>
                </a:solidFill>
              </a:rPr>
              <a:t>503GB RAM</a:t>
            </a:r>
            <a:br>
              <a:rPr lang="zh-CN" sz="1800">
                <a:solidFill>
                  <a:srgbClr val="262626"/>
                </a:solidFill>
              </a:rPr>
            </a:br>
            <a:r>
              <a:rPr lang="zh-CN" sz="1800">
                <a:solidFill>
                  <a:srgbClr val="262626"/>
                </a:solidFill>
              </a:rPr>
              <a:t>8 x NVIDIA A40 – 49GB</a:t>
            </a:r>
            <a:endParaRPr sz="1800">
              <a:solidFill>
                <a:srgbClr val="262626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62626"/>
              </a:buClr>
              <a:buSzPts val="2100"/>
              <a:buChar char="●"/>
            </a:pPr>
            <a:r>
              <a:rPr lang="zh-CN" sz="2100">
                <a:solidFill>
                  <a:srgbClr val="262626"/>
                </a:solidFill>
              </a:rPr>
              <a:t>Traning Set: Imagenet</a:t>
            </a:r>
            <a:endParaRPr sz="2100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Methods : ImageNet dataset</a:t>
            </a:r>
            <a:endParaRPr sz="1900"/>
          </a:p>
        </p:txBody>
      </p:sp>
      <p:sp>
        <p:nvSpPr>
          <p:cNvPr id="529" name="Google Shape;529;p5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>
                <a:solidFill>
                  <a:schemeClr val="dk1"/>
                </a:solidFill>
              </a:rPr>
              <a:t>•</a:t>
            </a:r>
            <a:r>
              <a:rPr lang="zh-CN" sz="1650">
                <a:solidFill>
                  <a:srgbClr val="374151"/>
                </a:solidFill>
              </a:rPr>
              <a:t>ImageNet is a dataset of over 14 million hand-annotated images. It has been one of the most influential datasets in the field of deep learning, particularly for tasks related to computer vision.</a:t>
            </a:r>
            <a:endParaRPr sz="165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>
                <a:solidFill>
                  <a:schemeClr val="dk1"/>
                </a:solidFill>
              </a:rPr>
              <a:t>•</a:t>
            </a:r>
            <a:r>
              <a:rPr lang="zh-CN" sz="1650">
                <a:solidFill>
                  <a:srgbClr val="374151"/>
                </a:solidFill>
              </a:rPr>
              <a:t>The dataset is organized according to the WordNet hierarchy, which groups similar concepts together. ImageNet has over 20,000 categories, and for each category, there are typically several hundred images.</a:t>
            </a:r>
            <a:endParaRPr sz="165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>
                <a:solidFill>
                  <a:schemeClr val="dk1"/>
                </a:solidFill>
              </a:rPr>
              <a:t>•</a:t>
            </a:r>
            <a:r>
              <a:rPr lang="zh-CN" sz="1650">
                <a:solidFill>
                  <a:srgbClr val="374151"/>
                </a:solidFill>
              </a:rPr>
              <a:t>Key contributors to the project include:</a:t>
            </a:r>
            <a:endParaRPr sz="1650">
              <a:solidFill>
                <a:srgbClr val="374151"/>
              </a:solidFill>
            </a:endParaRPr>
          </a:p>
          <a:p>
            <a:pPr indent="0" lvl="0" marL="127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    •</a:t>
            </a:r>
            <a:r>
              <a:rPr lang="zh-CN" sz="1400">
                <a:solidFill>
                  <a:srgbClr val="374151"/>
                </a:solidFill>
              </a:rPr>
              <a:t>Dr. Fei-Fei Li: The principal investigator and driving force behind ImageNet.</a:t>
            </a:r>
            <a:endParaRPr sz="1400">
              <a:solidFill>
                <a:srgbClr val="374151"/>
              </a:solidFill>
            </a:endParaRPr>
          </a:p>
          <a:p>
            <a:pPr indent="0" lvl="0" marL="127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400">
                <a:solidFill>
                  <a:schemeClr val="dk1"/>
                </a:solidFill>
              </a:rPr>
              <a:t>    •</a:t>
            </a:r>
            <a:r>
              <a:rPr lang="zh-CN" sz="1400">
                <a:solidFill>
                  <a:srgbClr val="374151"/>
                </a:solidFill>
              </a:rPr>
              <a:t>Jia Deng, Wei Dong, Li-Jia Li, Kai Li, and Li Fei-Fei: Co-authors of the 2009 paper    "ImageNet: A Large-Scale Hierarchical Image Database," which introduced ImageNet to the computer vision community.</a:t>
            </a:r>
            <a:endParaRPr sz="1400">
              <a:solidFill>
                <a:srgbClr val="374151"/>
              </a:solidFill>
            </a:endParaRPr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1200"/>
              </a:spcAft>
              <a:buSzPts val="688"/>
              <a:buNone/>
            </a:pPr>
            <a:r>
              <a:t/>
            </a:r>
            <a:endParaRPr sz="1025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Results</a:t>
            </a:r>
            <a:endParaRPr/>
          </a:p>
        </p:txBody>
      </p:sp>
      <p:sp>
        <p:nvSpPr>
          <p:cNvPr id="535" name="Google Shape;535;p5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 used the open source code of the paper authors.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500">
                <a:solidFill>
                  <a:srgbClr val="101214"/>
                </a:solidFill>
                <a:highlight>
                  <a:srgbClr val="FFFFFF"/>
                </a:highlight>
              </a:rPr>
              <a:t>We added the Rrsd model by modifying the   variables(used in Rrsd model like p and delta)in the original code</a:t>
            </a:r>
            <a:endParaRPr sz="2500">
              <a:solidFill>
                <a:srgbClr val="10121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•Testing</a:t>
            </a:r>
            <a:endParaRPr sz="2500">
              <a:solidFill>
                <a:srgbClr val="101214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207508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Motivation</a:t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4346118" y="994147"/>
            <a:ext cx="4322822" cy="946261"/>
            <a:chOff x="1591154" y="1403302"/>
            <a:chExt cx="8779087" cy="1809641"/>
          </a:xfrm>
        </p:grpSpPr>
        <p:sp>
          <p:nvSpPr>
            <p:cNvPr id="88" name="Google Shape;88;p18"/>
            <p:cNvSpPr txBox="1"/>
            <p:nvPr/>
          </p:nvSpPr>
          <p:spPr>
            <a:xfrm>
              <a:off x="8761941" y="1844343"/>
              <a:ext cx="1608300" cy="136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4388643" y="1403302"/>
              <a:ext cx="3432600" cy="15852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2F491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" name="Google Shape;90;p18"/>
            <p:cNvCxnSpPr/>
            <p:nvPr/>
          </p:nvCxnSpPr>
          <p:spPr>
            <a:xfrm>
              <a:off x="3420070" y="2195916"/>
              <a:ext cx="8397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91" name="Google Shape;91;p18"/>
            <p:cNvSpPr/>
            <p:nvPr/>
          </p:nvSpPr>
          <p:spPr>
            <a:xfrm>
              <a:off x="1591154" y="1719283"/>
              <a:ext cx="1700100" cy="9555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2" name="Google Shape;92;p18"/>
            <p:cNvCxnSpPr/>
            <p:nvPr/>
          </p:nvCxnSpPr>
          <p:spPr>
            <a:xfrm>
              <a:off x="7878601" y="2148216"/>
              <a:ext cx="8397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93" name="Google Shape;93;p18"/>
          <p:cNvSpPr txBox="1"/>
          <p:nvPr/>
        </p:nvSpPr>
        <p:spPr>
          <a:xfrm>
            <a:off x="674336" y="944328"/>
            <a:ext cx="31314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exploit this machine to look for firearm in CCTV (videos)?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1428073" y="3409093"/>
            <a:ext cx="1531200" cy="9285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3310178" y="3987640"/>
            <a:ext cx="7563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96" name="Google Shape;96;p18"/>
          <p:cNvSpPr/>
          <p:nvPr/>
        </p:nvSpPr>
        <p:spPr>
          <a:xfrm>
            <a:off x="4528342" y="2767637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608673" y="28305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4722973" y="29448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837273" y="30591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951573" y="31734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065873" y="32877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180173" y="34020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294473" y="35163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408773" y="36306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523073" y="37449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637373" y="38592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751673" y="39735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865973" y="4087848"/>
            <a:ext cx="1531200" cy="9285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7641771" y="2686480"/>
            <a:ext cx="261900" cy="23298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954990" y="3734839"/>
            <a:ext cx="649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66796" y="2725557"/>
            <a:ext cx="31314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title"/>
          </p:nvPr>
        </p:nvSpPr>
        <p:spPr>
          <a:xfrm>
            <a:off x="301663" y="2809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Naive Solution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29784" y="2132035"/>
            <a:ext cx="906000" cy="460800"/>
          </a:xfrm>
          <a:prstGeom prst="rect">
            <a:avLst/>
          </a:prstGeom>
          <a:solidFill>
            <a:srgbClr val="2F5496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>
            <a:off x="1147586" y="2367620"/>
            <a:ext cx="11076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19" name="Google Shape;119;p19"/>
          <p:cNvGrpSpPr/>
          <p:nvPr/>
        </p:nvGrpSpPr>
        <p:grpSpPr>
          <a:xfrm>
            <a:off x="1758559" y="1473910"/>
            <a:ext cx="2169906" cy="1610236"/>
            <a:chOff x="6037789" y="3690182"/>
            <a:chExt cx="2893208" cy="2146982"/>
          </a:xfrm>
        </p:grpSpPr>
        <p:sp>
          <p:nvSpPr>
            <p:cNvPr id="120" name="Google Shape;120;p19"/>
            <p:cNvSpPr/>
            <p:nvPr/>
          </p:nvSpPr>
          <p:spPr>
            <a:xfrm>
              <a:off x="6037789" y="3690182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6144897" y="37740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6297297" y="39264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6449697" y="40788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602097" y="42312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6754497" y="43836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6906897" y="45360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7059297" y="46884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7211697" y="48408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7364097" y="49932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7516497" y="51456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7668897" y="52980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7821297" y="5450464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1094433" y="3010505"/>
            <a:ext cx="1545300" cy="70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Convert the video to frames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>
            <a:off x="3778199" y="2336921"/>
            <a:ext cx="11076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5" name="Google Shape;135;p19"/>
          <p:cNvSpPr/>
          <p:nvPr/>
        </p:nvSpPr>
        <p:spPr>
          <a:xfrm>
            <a:off x="5052962" y="2191921"/>
            <a:ext cx="832200" cy="290100"/>
          </a:xfrm>
          <a:prstGeom prst="rect">
            <a:avLst/>
          </a:prstGeom>
          <a:solidFill>
            <a:srgbClr val="8DA9DB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>
            <a:off x="7885501" y="2316019"/>
            <a:ext cx="3321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37" name="Google Shape;137;p19"/>
          <p:cNvSpPr txBox="1"/>
          <p:nvPr/>
        </p:nvSpPr>
        <p:spPr>
          <a:xfrm>
            <a:off x="8217671" y="2083983"/>
            <a:ext cx="864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Firearm?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(YES/NO)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6456172" y="1914962"/>
            <a:ext cx="1357800" cy="843900"/>
          </a:xfrm>
          <a:prstGeom prst="rect">
            <a:avLst/>
          </a:prstGeom>
          <a:solidFill>
            <a:srgbClr val="3F3F3F"/>
          </a:solidFill>
          <a:ln cap="flat" cmpd="sng" w="12700">
            <a:solidFill>
              <a:srgbClr val="2F491D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19"/>
          <p:cNvCxnSpPr/>
          <p:nvPr/>
        </p:nvCxnSpPr>
        <p:spPr>
          <a:xfrm>
            <a:off x="6052580" y="2336921"/>
            <a:ext cx="3321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0" name="Google Shape;140;p19"/>
          <p:cNvSpPr/>
          <p:nvPr/>
        </p:nvSpPr>
        <p:spPr>
          <a:xfrm>
            <a:off x="4708145" y="3010505"/>
            <a:ext cx="1545300" cy="701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each frame one by one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/>
          <p:nvPr>
            <p:ph type="title"/>
          </p:nvPr>
        </p:nvSpPr>
        <p:spPr>
          <a:xfrm>
            <a:off x="60853" y="-6625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Problems with this solution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40166" y="3866226"/>
            <a:ext cx="1545300" cy="5667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Standard CCTV frame rate is 30FPS</a:t>
            </a:r>
            <a:endParaRPr sz="110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40166" y="2263048"/>
            <a:ext cx="8952112" cy="1610237"/>
            <a:chOff x="186888" y="3017398"/>
            <a:chExt cx="11936149" cy="2146982"/>
          </a:xfrm>
        </p:grpSpPr>
        <p:sp>
          <p:nvSpPr>
            <p:cNvPr id="148" name="Google Shape;148;p20"/>
            <p:cNvSpPr/>
            <p:nvPr/>
          </p:nvSpPr>
          <p:spPr>
            <a:xfrm>
              <a:off x="186888" y="3894898"/>
              <a:ext cx="1207800" cy="614400"/>
            </a:xfrm>
            <a:prstGeom prst="rect">
              <a:avLst/>
            </a:prstGeom>
            <a:solidFill>
              <a:srgbClr val="2F5496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CCTV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" name="Google Shape;149;p20"/>
            <p:cNvCxnSpPr/>
            <p:nvPr/>
          </p:nvCxnSpPr>
          <p:spPr>
            <a:xfrm>
              <a:off x="1543957" y="4209012"/>
              <a:ext cx="14766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grpSp>
          <p:nvGrpSpPr>
            <p:cNvPr id="150" name="Google Shape;150;p20"/>
            <p:cNvGrpSpPr/>
            <p:nvPr/>
          </p:nvGrpSpPr>
          <p:grpSpPr>
            <a:xfrm>
              <a:off x="2358589" y="3017398"/>
              <a:ext cx="2893208" cy="2146982"/>
              <a:chOff x="6037789" y="3690182"/>
              <a:chExt cx="2893208" cy="2146982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6037789" y="3690182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6144897" y="3774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6297297" y="3926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6449697" y="4078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6602097" y="4231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6754497" y="4383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6906897" y="4536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7059297" y="4688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7211697" y="4840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7364097" y="4993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7516497" y="5145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7668897" y="5298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>
                <a:off x="7821297" y="5450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cap="flat" cmpd="sng" w="12700">
                <a:solidFill>
                  <a:srgbClr val="1C3052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64" name="Google Shape;164;p20"/>
            <p:cNvCxnSpPr/>
            <p:nvPr/>
          </p:nvCxnSpPr>
          <p:spPr>
            <a:xfrm>
              <a:off x="5051442" y="4168080"/>
              <a:ext cx="14766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65" name="Google Shape;165;p20"/>
            <p:cNvSpPr/>
            <p:nvPr/>
          </p:nvSpPr>
          <p:spPr>
            <a:xfrm>
              <a:off x="6751125" y="3974746"/>
              <a:ext cx="1109700" cy="386700"/>
            </a:xfrm>
            <a:prstGeom prst="rect">
              <a:avLst/>
            </a:prstGeom>
            <a:solidFill>
              <a:srgbClr val="8DA9DB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20"/>
            <p:cNvCxnSpPr/>
            <p:nvPr/>
          </p:nvCxnSpPr>
          <p:spPr>
            <a:xfrm>
              <a:off x="10527844" y="4140210"/>
              <a:ext cx="4428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  <p:sp>
          <p:nvSpPr>
            <p:cNvPr id="167" name="Google Shape;167;p20"/>
            <p:cNvSpPr txBox="1"/>
            <p:nvPr/>
          </p:nvSpPr>
          <p:spPr>
            <a:xfrm>
              <a:off x="10970737" y="3830829"/>
              <a:ext cx="11523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</a:t>
              </a:r>
              <a:endParaRPr sz="1100"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8622072" y="3605467"/>
              <a:ext cx="1810500" cy="1125300"/>
            </a:xfrm>
            <a:prstGeom prst="rect">
              <a:avLst/>
            </a:prstGeom>
            <a:solidFill>
              <a:srgbClr val="3F3F3F"/>
            </a:solidFill>
            <a:ln cap="flat" cmpd="sng" w="12700">
              <a:solidFill>
                <a:srgbClr val="2F491D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20"/>
            <p:cNvCxnSpPr/>
            <p:nvPr/>
          </p:nvCxnSpPr>
          <p:spPr>
            <a:xfrm>
              <a:off x="8083949" y="4168080"/>
              <a:ext cx="442800" cy="0"/>
            </a:xfrm>
            <a:prstGeom prst="straightConnector1">
              <a:avLst/>
            </a:prstGeom>
            <a:noFill/>
            <a:ln cap="flat" cmpd="sng" w="57150">
              <a:solidFill>
                <a:srgbClr val="C00000"/>
              </a:solidFill>
              <a:prstDash val="solid"/>
              <a:miter lim="800000"/>
              <a:headEnd len="sm" w="sm" type="none"/>
              <a:tailEnd len="med" w="med" type="triangle"/>
            </a:ln>
          </p:spPr>
        </p:cxnSp>
      </p:grpSp>
      <p:sp>
        <p:nvSpPr>
          <p:cNvPr id="170" name="Google Shape;170;p20"/>
          <p:cNvSpPr/>
          <p:nvPr/>
        </p:nvSpPr>
        <p:spPr>
          <a:xfrm>
            <a:off x="448919" y="760340"/>
            <a:ext cx="3804900" cy="12246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are asked to implement an automatic firearm detector to help police department to check CCTV’s from some street where a crime has occurred.</a:t>
            </a:r>
            <a:endParaRPr sz="1100"/>
          </a:p>
        </p:txBody>
      </p:sp>
      <p:sp>
        <p:nvSpPr>
          <p:cNvPr id="171" name="Google Shape;171;p20"/>
          <p:cNvSpPr/>
          <p:nvPr/>
        </p:nvSpPr>
        <p:spPr>
          <a:xfrm>
            <a:off x="5115014" y="730928"/>
            <a:ext cx="3504900" cy="12840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want to find the exact time when some crime occurred within a range of one hour (e.g. 3:00am -4:00 am)</a:t>
            </a:r>
            <a:endParaRPr sz="1100"/>
          </a:p>
        </p:txBody>
      </p:sp>
      <p:cxnSp>
        <p:nvCxnSpPr>
          <p:cNvPr id="172" name="Google Shape;172;p20"/>
          <p:cNvCxnSpPr/>
          <p:nvPr/>
        </p:nvCxnSpPr>
        <p:spPr>
          <a:xfrm>
            <a:off x="1624680" y="4138560"/>
            <a:ext cx="1107600" cy="0"/>
          </a:xfrm>
          <a:prstGeom prst="straightConnector1">
            <a:avLst/>
          </a:prstGeom>
          <a:noFill/>
          <a:ln cap="flat" cmpd="sng" w="57150">
            <a:solidFill>
              <a:srgbClr val="C0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3" name="Google Shape;173;p20"/>
          <p:cNvSpPr/>
          <p:nvPr/>
        </p:nvSpPr>
        <p:spPr>
          <a:xfrm>
            <a:off x="2576776" y="3945853"/>
            <a:ext cx="2038500" cy="446400"/>
          </a:xfrm>
          <a:prstGeom prst="roundRect">
            <a:avLst>
              <a:gd fmla="val 16667" name="adj"/>
            </a:avLst>
          </a:prstGeom>
          <a:blipFill rotWithShape="1">
            <a:blip r:embed="rId3">
              <a:alphaModFix/>
            </a:blip>
            <a:stretch>
              <a:fillRect b="-15529" l="0" r="0" t="-6799"/>
            </a:stretch>
          </a:blip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174" name="Google Shape;174;p20"/>
          <p:cNvCxnSpPr/>
          <p:nvPr/>
        </p:nvCxnSpPr>
        <p:spPr>
          <a:xfrm>
            <a:off x="5115014" y="3687350"/>
            <a:ext cx="3806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miter lim="800000"/>
            <a:headEnd len="med" w="med" type="oval"/>
            <a:tailEnd len="med" w="med" type="oval"/>
          </a:ln>
        </p:spPr>
      </p:cxnSp>
      <p:sp>
        <p:nvSpPr>
          <p:cNvPr id="175" name="Google Shape;175;p20"/>
          <p:cNvSpPr/>
          <p:nvPr/>
        </p:nvSpPr>
        <p:spPr>
          <a:xfrm>
            <a:off x="5070001" y="3788726"/>
            <a:ext cx="1683600" cy="624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Inference GPU time: 100s for a single image</a:t>
            </a:r>
            <a:endParaRPr sz="1100"/>
          </a:p>
        </p:txBody>
      </p:sp>
      <p:sp>
        <p:nvSpPr>
          <p:cNvPr id="176" name="Google Shape;176;p20"/>
          <p:cNvSpPr/>
          <p:nvPr/>
        </p:nvSpPr>
        <p:spPr>
          <a:xfrm>
            <a:off x="6953240" y="3800499"/>
            <a:ext cx="1885200" cy="552000"/>
          </a:xfrm>
          <a:prstGeom prst="roundRect">
            <a:avLst>
              <a:gd fmla="val 16667" name="adj"/>
            </a:avLst>
          </a:prstGeom>
          <a:blipFill rotWithShape="1">
            <a:blip r:embed="rId4">
              <a:alphaModFix/>
            </a:blip>
            <a:stretch>
              <a:fillRect b="-3969" l="0" r="0" t="0"/>
            </a:stretch>
          </a:blipFill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77" name="Google Shape;177;p20"/>
          <p:cNvSpPr/>
          <p:nvPr/>
        </p:nvSpPr>
        <p:spPr>
          <a:xfrm>
            <a:off x="7372287" y="4032868"/>
            <a:ext cx="400500" cy="272400"/>
          </a:xfrm>
          <a:prstGeom prst="ellipse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060241" y="4594149"/>
            <a:ext cx="1658400" cy="498000"/>
          </a:xfrm>
          <a:prstGeom prst="wedgeRoundRectCallout">
            <a:avLst>
              <a:gd fmla="val 94614" name="adj1"/>
              <a:gd fmla="val -111942" name="adj2"/>
              <a:gd fmla="val 16667" name="adj3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~85days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Inference Time Bottleneck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Issue: High inference time. Not suitable for real-time CCTV analysis.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Millions of frames = Significant delay.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9781"/>
            <a:ext cx="9143999" cy="307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400"/>
              <a:t>Objective 2</a:t>
            </a:r>
            <a:endParaRPr/>
          </a:p>
        </p:txBody>
      </p:sp>
      <p:sp>
        <p:nvSpPr>
          <p:cNvPr id="191" name="Google Shape;19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•Talk about Group testing in very high level and try to describe:</a:t>
            </a:r>
            <a:endParaRPr sz="28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•Why Group testing can be good direction for reducing inference time</a:t>
            </a:r>
            <a:endParaRPr sz="24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400">
                <a:solidFill>
                  <a:schemeClr val="dk1"/>
                </a:solidFill>
              </a:rPr>
              <a:t>•Explain why this is applicable to CCTV detection</a:t>
            </a:r>
            <a:endParaRPr sz="2400">
              <a:solidFill>
                <a:schemeClr val="dk1"/>
              </a:solidFill>
            </a:endParaRPr>
          </a:p>
          <a:p>
            <a:pPr indent="0" lvl="0" marL="127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•Too many good frames vs. very very few bad ones (these settings are ideal for group testing)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